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60" r:id="rId4"/>
    <p:sldId id="259" r:id="rId5"/>
    <p:sldId id="261" r:id="rId6"/>
    <p:sldId id="264" r:id="rId7"/>
    <p:sldId id="262" r:id="rId8"/>
    <p:sldId id="263" r:id="rId9"/>
    <p:sldId id="265" r:id="rId10"/>
    <p:sldId id="266" r:id="rId11"/>
    <p:sldId id="267" r:id="rId12"/>
    <p:sldId id="268" r:id="rId13"/>
    <p:sldId id="269" r:id="rId14"/>
    <p:sldId id="270" r:id="rId15"/>
    <p:sldId id="271"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EF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58"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00B431-9D5C-4708-92A3-2F20C309849C}" type="datetimeFigureOut">
              <a:rPr lang="zh-CN" altLang="en-US" smtClean="0"/>
              <a:t>2022/6/7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0F2274-264F-4051-B054-DBA4F9878B84}" type="slidenum">
              <a:rPr lang="zh-CN" altLang="en-US" smtClean="0"/>
              <a:t>‹#›</a:t>
            </a:fld>
            <a:endParaRPr lang="zh-CN" altLang="en-US"/>
          </a:p>
        </p:txBody>
      </p:sp>
    </p:spTree>
    <p:extLst>
      <p:ext uri="{BB962C8B-B14F-4D97-AF65-F5344CB8AC3E}">
        <p14:creationId xmlns:p14="http://schemas.microsoft.com/office/powerpoint/2010/main" val="15510362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90F2274-264F-4051-B054-DBA4F9878B84}" type="slidenum">
              <a:rPr lang="zh-CN" altLang="en-US" smtClean="0"/>
              <a:t>3</a:t>
            </a:fld>
            <a:endParaRPr lang="zh-CN" altLang="en-US"/>
          </a:p>
        </p:txBody>
      </p:sp>
    </p:spTree>
    <p:extLst>
      <p:ext uri="{BB962C8B-B14F-4D97-AF65-F5344CB8AC3E}">
        <p14:creationId xmlns:p14="http://schemas.microsoft.com/office/powerpoint/2010/main" val="3617095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2230575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3243707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150942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2463257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2777009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1582390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8040869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967054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1370202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2868981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AD0384EC-697A-436D-ADC3-1145C12CEF00}" type="datetimeFigureOut">
              <a:rPr lang="zh-CN" altLang="en-US" smtClean="0"/>
              <a:t>2022/6/7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2886954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0384EC-697A-436D-ADC3-1145C12CEF00}" type="datetimeFigureOut">
              <a:rPr lang="zh-CN" altLang="en-US" smtClean="0"/>
              <a:t>2022/6/7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D01ADC-1404-40D2-A310-E6C5B837CF38}" type="slidenum">
              <a:rPr lang="zh-CN" altLang="en-US" smtClean="0"/>
              <a:t>‹#›</a:t>
            </a:fld>
            <a:endParaRPr lang="zh-CN" altLang="en-US"/>
          </a:p>
        </p:txBody>
      </p:sp>
    </p:spTree>
    <p:extLst>
      <p:ext uri="{BB962C8B-B14F-4D97-AF65-F5344CB8AC3E}">
        <p14:creationId xmlns:p14="http://schemas.microsoft.com/office/powerpoint/2010/main" val="761169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s://coinmarketcap.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a:srcRect l="8809" r="52646"/>
          <a:stretch/>
        </p:blipFill>
        <p:spPr>
          <a:xfrm>
            <a:off x="1398280" y="2870186"/>
            <a:ext cx="815008" cy="1064887"/>
          </a:xfrm>
          <a:prstGeom prst="rect">
            <a:avLst/>
          </a:prstGeom>
        </p:spPr>
      </p:pic>
      <p:sp>
        <p:nvSpPr>
          <p:cNvPr id="10" name="矩形 9"/>
          <p:cNvSpPr/>
          <p:nvPr/>
        </p:nvSpPr>
        <p:spPr>
          <a:xfrm>
            <a:off x="2296987" y="2870186"/>
            <a:ext cx="8489141" cy="1200329"/>
          </a:xfrm>
          <a:prstGeom prst="rect">
            <a:avLst/>
          </a:prstGeom>
        </p:spPr>
        <p:txBody>
          <a:bodyPr wrap="square">
            <a:spAutoFit/>
          </a:bodyPr>
          <a:lstStyle/>
          <a:p>
            <a:pPr marL="0" lvl="1"/>
            <a:r>
              <a:rPr lang="zh-CN" altLang="en-US" sz="2400" dirty="0" smtClean="0">
                <a:latin typeface="思源黑体 CN Heavy" panose="020B0A00000000000000" pitchFamily="34" charset="-122"/>
                <a:ea typeface="思源黑体 CN Heavy" panose="020B0A00000000000000" pitchFamily="34" charset="-122"/>
              </a:rPr>
              <a:t>录屏链</a:t>
            </a:r>
            <a:r>
              <a:rPr lang="zh-CN" altLang="en-US" sz="2400" dirty="0">
                <a:latin typeface="思源黑体 CN Heavy" panose="020B0A00000000000000" pitchFamily="34" charset="-122"/>
                <a:ea typeface="思源黑体 CN Heavy" panose="020B0A00000000000000" pitchFamily="34" charset="-122"/>
              </a:rPr>
              <a:t>接：链接</a:t>
            </a:r>
            <a:r>
              <a:rPr lang="en-US" altLang="zh-CN" sz="2400" dirty="0">
                <a:latin typeface="思源黑体 CN Heavy" panose="020B0A00000000000000" pitchFamily="34" charset="-122"/>
                <a:ea typeface="思源黑体 CN Heavy" panose="020B0A00000000000000" pitchFamily="34" charset="-122"/>
              </a:rPr>
              <a:t>: https://pan.baidu.com/s/1MYusSY34YwNBW8OjpT_PXg?pwd=87su </a:t>
            </a:r>
            <a:r>
              <a:rPr lang="zh-CN" altLang="en-US" sz="2400" dirty="0">
                <a:latin typeface="思源黑体 CN Heavy" panose="020B0A00000000000000" pitchFamily="34" charset="-122"/>
                <a:ea typeface="思源黑体 CN Heavy" panose="020B0A00000000000000" pitchFamily="34" charset="-122"/>
              </a:rPr>
              <a:t>提取码</a:t>
            </a:r>
            <a:r>
              <a:rPr lang="en-US" altLang="zh-CN" sz="2400" dirty="0">
                <a:latin typeface="思源黑体 CN Heavy" panose="020B0A00000000000000" pitchFamily="34" charset="-122"/>
                <a:ea typeface="思源黑体 CN Heavy" panose="020B0A00000000000000" pitchFamily="34" charset="-122"/>
              </a:rPr>
              <a:t>: </a:t>
            </a:r>
            <a:r>
              <a:rPr lang="en-US" altLang="zh-CN" sz="2400" dirty="0" smtClean="0">
                <a:latin typeface="思源黑体 CN Heavy" panose="020B0A00000000000000" pitchFamily="34" charset="-122"/>
                <a:ea typeface="思源黑体 CN Heavy" panose="020B0A00000000000000" pitchFamily="34" charset="-122"/>
              </a:rPr>
              <a:t>87su</a:t>
            </a:r>
            <a:endParaRPr lang="zh-CN" altLang="zh-CN" sz="2400" dirty="0">
              <a:latin typeface="思源黑体 CN Heavy" panose="020B0A00000000000000" pitchFamily="34" charset="-122"/>
              <a:ea typeface="思源黑体 CN Heavy" panose="020B0A00000000000000" pitchFamily="34" charset="-122"/>
            </a:endParaRPr>
          </a:p>
        </p:txBody>
      </p:sp>
    </p:spTree>
    <p:extLst>
      <p:ext uri="{BB962C8B-B14F-4D97-AF65-F5344CB8AC3E}">
        <p14:creationId xmlns:p14="http://schemas.microsoft.com/office/powerpoint/2010/main" val="730159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a:latin typeface="思源黑体 CN Heavy" panose="020B0A00000000000000" pitchFamily="34" charset="-122"/>
                <a:ea typeface="思源黑体 CN Heavy" panose="020B0A00000000000000" pitchFamily="34" charset="-122"/>
              </a:rPr>
              <a:t>技</a:t>
            </a:r>
            <a:r>
              <a:rPr lang="zh-CN" altLang="en-US" sz="2400" dirty="0" smtClean="0">
                <a:latin typeface="思源黑体 CN Heavy" panose="020B0A00000000000000" pitchFamily="34" charset="-122"/>
                <a:ea typeface="思源黑体 CN Heavy" panose="020B0A00000000000000" pitchFamily="34" charset="-122"/>
              </a:rPr>
              <a:t>术模型</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9" name="矩形 8"/>
          <p:cNvSpPr/>
          <p:nvPr/>
        </p:nvSpPr>
        <p:spPr>
          <a:xfrm>
            <a:off x="357809" y="1516324"/>
            <a:ext cx="3966135" cy="4524315"/>
          </a:xfrm>
          <a:prstGeom prst="rect">
            <a:avLst/>
          </a:prstGeom>
        </p:spPr>
        <p:txBody>
          <a:bodyPr wrap="square">
            <a:spAutoFit/>
          </a:bodyPr>
          <a:lstStyle/>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在</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上，智能合约是账户的一部分，账户可以同时具有多个已部署的智能合约</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基</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于</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Rust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和</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Move</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语言的启发，</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设计了面向资源的开发语言</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Cadence</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，其填补了</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Solidity</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等代码在设计上的缺陷，拥有易于阅读、审计、高效等特点，它同样也是图灵完备的</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与传</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统区块链不同，</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允许将智能合约以“测试状态”部署到主网，并允许开发者对其改良调整，直到其确定代码稳定后放弃对合约的控制权，此时合约才无法再被篡改。</a:t>
            </a:r>
          </a:p>
        </p:txBody>
      </p:sp>
      <p:pic>
        <p:nvPicPr>
          <p:cNvPr id="3" name="图片 2"/>
          <p:cNvPicPr>
            <a:picLocks noChangeAspect="1"/>
          </p:cNvPicPr>
          <p:nvPr/>
        </p:nvPicPr>
        <p:blipFill>
          <a:blip r:embed="rId3"/>
          <a:stretch>
            <a:fillRect/>
          </a:stretch>
        </p:blipFill>
        <p:spPr>
          <a:xfrm>
            <a:off x="4871757" y="1612799"/>
            <a:ext cx="7016901" cy="5897559"/>
          </a:xfrm>
          <a:prstGeom prst="rect">
            <a:avLst/>
          </a:prstGeom>
        </p:spPr>
      </p:pic>
      <p:pic>
        <p:nvPicPr>
          <p:cNvPr id="7" name="图片 6"/>
          <p:cNvPicPr>
            <a:picLocks noChangeAspect="1"/>
          </p:cNvPicPr>
          <p:nvPr/>
        </p:nvPicPr>
        <p:blipFill rotWithShape="1">
          <a:blip r:embed="rId4"/>
          <a:srcRect r="3646"/>
          <a:stretch/>
        </p:blipFill>
        <p:spPr>
          <a:xfrm>
            <a:off x="6794261" y="344308"/>
            <a:ext cx="2889740" cy="1137587"/>
          </a:xfrm>
          <a:prstGeom prst="rect">
            <a:avLst/>
          </a:prstGeom>
        </p:spPr>
      </p:pic>
    </p:spTree>
    <p:extLst>
      <p:ext uri="{BB962C8B-B14F-4D97-AF65-F5344CB8AC3E}">
        <p14:creationId xmlns:p14="http://schemas.microsoft.com/office/powerpoint/2010/main" val="1078012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a:latin typeface="思源黑体 CN Heavy" panose="020B0A00000000000000" pitchFamily="34" charset="-122"/>
                <a:ea typeface="思源黑体 CN Heavy" panose="020B0A00000000000000" pitchFamily="34" charset="-122"/>
              </a:rPr>
              <a:t>技</a:t>
            </a:r>
            <a:r>
              <a:rPr lang="zh-CN" altLang="en-US" sz="2400" dirty="0" smtClean="0">
                <a:latin typeface="思源黑体 CN Heavy" panose="020B0A00000000000000" pitchFamily="34" charset="-122"/>
                <a:ea typeface="思源黑体 CN Heavy" panose="020B0A00000000000000" pitchFamily="34" charset="-122"/>
              </a:rPr>
              <a:t>术模型</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9" name="矩形 8"/>
          <p:cNvSpPr/>
          <p:nvPr/>
        </p:nvSpPr>
        <p:spPr>
          <a:xfrm>
            <a:off x="357809" y="2286724"/>
            <a:ext cx="3966135" cy="2862322"/>
          </a:xfrm>
          <a:prstGeom prst="rect">
            <a:avLst/>
          </a:prstGeom>
        </p:spPr>
        <p:txBody>
          <a:bodyPr wrap="square">
            <a:spAutoFit/>
          </a:bodyPr>
          <a:lstStyle/>
          <a:p>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官方提供了详细的开发者文档、在线视频和方便使用的工具以及较为活跃的交流频道，使得开发者能偶以较低的成本学习和使用</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a:solidFill>
                <a:schemeClr val="bg2">
                  <a:lumMod val="25000"/>
                </a:schemeClr>
              </a:solidFill>
              <a:latin typeface="思源黑体 CN Bold" panose="020B0800000000000000" pitchFamily="34" charset="-122"/>
              <a:ea typeface="思源黑体 CN Bold" panose="020B0800000000000000" pitchFamily="34" charset="-122"/>
            </a:endParaRPr>
          </a:p>
          <a:p>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的所有代码都开源在</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Github</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上  。目前</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有</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61</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一个库，涵</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盖其部</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署、合约、工具等内容，布局相对完整。主要的开发人员有</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24</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名，更新频率高。</a:t>
            </a:r>
          </a:p>
        </p:txBody>
      </p:sp>
      <p:grpSp>
        <p:nvGrpSpPr>
          <p:cNvPr id="12" name="组合 11"/>
          <p:cNvGrpSpPr/>
          <p:nvPr/>
        </p:nvGrpSpPr>
        <p:grpSpPr>
          <a:xfrm>
            <a:off x="4728883" y="3717885"/>
            <a:ext cx="3976988" cy="3140115"/>
            <a:chOff x="7617600" y="3717885"/>
            <a:chExt cx="3976988" cy="3140115"/>
          </a:xfrm>
        </p:grpSpPr>
        <p:pic>
          <p:nvPicPr>
            <p:cNvPr id="2" name="图片 1"/>
            <p:cNvPicPr>
              <a:picLocks noChangeAspect="1"/>
            </p:cNvPicPr>
            <p:nvPr/>
          </p:nvPicPr>
          <p:blipFill rotWithShape="1">
            <a:blip r:embed="rId3"/>
            <a:srcRect b="47691"/>
            <a:stretch/>
          </p:blipFill>
          <p:spPr>
            <a:xfrm>
              <a:off x="7617600" y="4412313"/>
              <a:ext cx="3976988" cy="2445687"/>
            </a:xfrm>
            <a:prstGeom prst="rect">
              <a:avLst/>
            </a:prstGeom>
          </p:spPr>
        </p:pic>
        <p:sp>
          <p:nvSpPr>
            <p:cNvPr id="8" name="矩形 7"/>
            <p:cNvSpPr/>
            <p:nvPr/>
          </p:nvSpPr>
          <p:spPr>
            <a:xfrm>
              <a:off x="8492794" y="3717885"/>
              <a:ext cx="2138460" cy="369332"/>
            </a:xfrm>
            <a:prstGeom prst="rect">
              <a:avLst/>
            </a:prstGeom>
          </p:spPr>
          <p:txBody>
            <a:bodyPr wrap="square">
              <a:spAutoFit/>
            </a:bodyPr>
            <a:lstStyle/>
            <a:p>
              <a:pPr algn="ctr"/>
              <a:r>
                <a:rPr lang="en-US" altLang="zh-CN" dirty="0" smtClean="0">
                  <a:solidFill>
                    <a:srgbClr val="00EF8B"/>
                  </a:solidFill>
                  <a:latin typeface="思源黑体 CN Bold" panose="020B0800000000000000" pitchFamily="34" charset="-122"/>
                  <a:ea typeface="思源黑体 CN Bold" panose="020B0800000000000000" pitchFamily="34" charset="-122"/>
                </a:rPr>
                <a:t>flow </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docs</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grpSp>
      <p:grpSp>
        <p:nvGrpSpPr>
          <p:cNvPr id="11" name="组合 10"/>
          <p:cNvGrpSpPr/>
          <p:nvPr/>
        </p:nvGrpSpPr>
        <p:grpSpPr>
          <a:xfrm>
            <a:off x="8705871" y="-33315"/>
            <a:ext cx="3976987" cy="3151190"/>
            <a:chOff x="7617599" y="-64799"/>
            <a:chExt cx="3976987" cy="3151190"/>
          </a:xfrm>
        </p:grpSpPr>
        <p:pic>
          <p:nvPicPr>
            <p:cNvPr id="4" name="图片 3"/>
            <p:cNvPicPr>
              <a:picLocks noChangeAspect="1"/>
            </p:cNvPicPr>
            <p:nvPr/>
          </p:nvPicPr>
          <p:blipFill rotWithShape="1">
            <a:blip r:embed="rId4"/>
            <a:srcRect b="45859"/>
            <a:stretch/>
          </p:blipFill>
          <p:spPr>
            <a:xfrm>
              <a:off x="7617599" y="-64799"/>
              <a:ext cx="3976987" cy="2456762"/>
            </a:xfrm>
            <a:prstGeom prst="rect">
              <a:avLst/>
            </a:prstGeom>
          </p:spPr>
        </p:pic>
        <p:sp>
          <p:nvSpPr>
            <p:cNvPr id="10" name="矩形 9"/>
            <p:cNvSpPr/>
            <p:nvPr/>
          </p:nvSpPr>
          <p:spPr>
            <a:xfrm>
              <a:off x="8559622" y="2717059"/>
              <a:ext cx="2138460" cy="369332"/>
            </a:xfrm>
            <a:prstGeom prst="rect">
              <a:avLst/>
            </a:prstGeom>
          </p:spPr>
          <p:txBody>
            <a:bodyPr wrap="square">
              <a:spAutoFit/>
            </a:bodyPr>
            <a:lstStyle/>
            <a:p>
              <a:pPr algn="ct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Github / </a:t>
              </a:r>
              <a:r>
                <a:rPr lang="en-US" altLang="zh-CN" dirty="0" smtClean="0">
                  <a:solidFill>
                    <a:srgbClr val="00EF8B"/>
                  </a:solidFill>
                  <a:latin typeface="思源黑体 CN Bold" panose="020B0800000000000000" pitchFamily="34" charset="-122"/>
                  <a:ea typeface="思源黑体 CN Bold" panose="020B0800000000000000" pitchFamily="34" charset="-122"/>
                </a:rPr>
                <a:t>onflow</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grpSp>
      <p:grpSp>
        <p:nvGrpSpPr>
          <p:cNvPr id="17" name="组合 16"/>
          <p:cNvGrpSpPr/>
          <p:nvPr/>
        </p:nvGrpSpPr>
        <p:grpSpPr>
          <a:xfrm>
            <a:off x="8705871" y="3717885"/>
            <a:ext cx="3975123" cy="4122627"/>
            <a:chOff x="4449599" y="3717885"/>
            <a:chExt cx="3975123" cy="4122627"/>
          </a:xfrm>
        </p:grpSpPr>
        <p:grpSp>
          <p:nvGrpSpPr>
            <p:cNvPr id="15" name="组合 14"/>
            <p:cNvGrpSpPr/>
            <p:nvPr/>
          </p:nvGrpSpPr>
          <p:grpSpPr>
            <a:xfrm>
              <a:off x="4449599" y="4412313"/>
              <a:ext cx="3975123" cy="3428199"/>
              <a:chOff x="3339255" y="2286724"/>
              <a:chExt cx="3997545" cy="3447536"/>
            </a:xfrm>
          </p:grpSpPr>
          <p:pic>
            <p:nvPicPr>
              <p:cNvPr id="13" name="图片 12"/>
              <p:cNvPicPr>
                <a:picLocks noChangeAspect="1"/>
              </p:cNvPicPr>
              <p:nvPr/>
            </p:nvPicPr>
            <p:blipFill rotWithShape="1">
              <a:blip r:embed="rId5"/>
              <a:srcRect l="88636" r="5291"/>
              <a:stretch/>
            </p:blipFill>
            <p:spPr>
              <a:xfrm>
                <a:off x="6849142" y="2286724"/>
                <a:ext cx="487658" cy="3447536"/>
              </a:xfrm>
              <a:prstGeom prst="rect">
                <a:avLst/>
              </a:prstGeom>
            </p:spPr>
          </p:pic>
          <p:pic>
            <p:nvPicPr>
              <p:cNvPr id="14" name="图片 13"/>
              <p:cNvPicPr>
                <a:picLocks noChangeAspect="1"/>
              </p:cNvPicPr>
              <p:nvPr/>
            </p:nvPicPr>
            <p:blipFill rotWithShape="1">
              <a:blip r:embed="rId5"/>
              <a:srcRect r="56313"/>
              <a:stretch/>
            </p:blipFill>
            <p:spPr>
              <a:xfrm>
                <a:off x="3339255" y="2286724"/>
                <a:ext cx="3507945" cy="3447536"/>
              </a:xfrm>
              <a:prstGeom prst="rect">
                <a:avLst/>
              </a:prstGeom>
            </p:spPr>
          </p:pic>
        </p:grpSp>
        <p:sp>
          <p:nvSpPr>
            <p:cNvPr id="16" name="矩形 15"/>
            <p:cNvSpPr/>
            <p:nvPr/>
          </p:nvSpPr>
          <p:spPr>
            <a:xfrm>
              <a:off x="5391622" y="3717885"/>
              <a:ext cx="2138460" cy="369332"/>
            </a:xfrm>
            <a:prstGeom prst="rect">
              <a:avLst/>
            </a:prstGeom>
          </p:spPr>
          <p:txBody>
            <a:bodyPr wrap="square">
              <a:spAutoFit/>
            </a:bodyPr>
            <a:lstStyle/>
            <a:p>
              <a:pPr algn="ctr"/>
              <a:r>
                <a:rPr lang="en-US" altLang="zh-CN" dirty="0" smtClean="0">
                  <a:solidFill>
                    <a:srgbClr val="00EF8B"/>
                  </a:solidFill>
                  <a:latin typeface="思源黑体 CN Bold" panose="020B0800000000000000" pitchFamily="34" charset="-122"/>
                  <a:ea typeface="思源黑体 CN Bold" panose="020B0800000000000000" pitchFamily="34" charset="-122"/>
                </a:rPr>
                <a:t>flow </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playground</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grpSp>
      <p:pic>
        <p:nvPicPr>
          <p:cNvPr id="18" name="图片 17"/>
          <p:cNvPicPr>
            <a:picLocks noChangeAspect="1"/>
          </p:cNvPicPr>
          <p:nvPr/>
        </p:nvPicPr>
        <p:blipFill rotWithShape="1">
          <a:blip r:embed="rId6"/>
          <a:srcRect r="10942"/>
          <a:stretch/>
        </p:blipFill>
        <p:spPr>
          <a:xfrm>
            <a:off x="4729782" y="-34655"/>
            <a:ext cx="3975123" cy="2458102"/>
          </a:xfrm>
          <a:prstGeom prst="rect">
            <a:avLst/>
          </a:prstGeom>
        </p:spPr>
      </p:pic>
      <p:sp>
        <p:nvSpPr>
          <p:cNvPr id="19" name="矩形 18"/>
          <p:cNvSpPr/>
          <p:nvPr/>
        </p:nvSpPr>
        <p:spPr>
          <a:xfrm>
            <a:off x="5604077" y="2748543"/>
            <a:ext cx="2138460" cy="369332"/>
          </a:xfrm>
          <a:prstGeom prst="rect">
            <a:avLst/>
          </a:prstGeom>
        </p:spPr>
        <p:txBody>
          <a:bodyPr wrap="square">
            <a:spAutoFit/>
          </a:bodyPr>
          <a:lstStyle/>
          <a:p>
            <a:pPr algn="ctr"/>
            <a:r>
              <a:rPr lang="en-US" altLang="zh-CN" dirty="0" smtClean="0">
                <a:solidFill>
                  <a:srgbClr val="00EF8B"/>
                </a:solidFill>
                <a:latin typeface="思源黑体 CN Bold" panose="020B0800000000000000" pitchFamily="34" charset="-122"/>
                <a:ea typeface="思源黑体 CN Bold" panose="020B0800000000000000" pitchFamily="34" charset="-122"/>
              </a:rPr>
              <a:t>flow </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youtube</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spTree>
    <p:extLst>
      <p:ext uri="{BB962C8B-B14F-4D97-AF65-F5344CB8AC3E}">
        <p14:creationId xmlns:p14="http://schemas.microsoft.com/office/powerpoint/2010/main" val="189941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smtClean="0">
                <a:latin typeface="思源黑体 CN Heavy" panose="020B0A00000000000000" pitchFamily="34" charset="-122"/>
                <a:ea typeface="思源黑体 CN Heavy" panose="020B0A00000000000000" pitchFamily="34" charset="-122"/>
              </a:rPr>
              <a:t>项目未来</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9" name="矩形 8"/>
          <p:cNvSpPr/>
          <p:nvPr/>
        </p:nvSpPr>
        <p:spPr>
          <a:xfrm>
            <a:off x="357809" y="1516324"/>
            <a:ext cx="3966135" cy="4247317"/>
          </a:xfrm>
          <a:prstGeom prst="rect">
            <a:avLst/>
          </a:prstGeom>
        </p:spPr>
        <p:txBody>
          <a:bodyPr wrap="square">
            <a:spAutoFit/>
          </a:bodyPr>
          <a:lstStyle/>
          <a:p>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作为一个去中心的区块链产</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品和</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Dapper</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有着很强的关联</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性，但</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Dapper</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正在让</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逐渐脱离</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Dapper</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的控制。</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a:solidFill>
                <a:schemeClr val="bg2">
                  <a:lumMod val="25000"/>
                </a:schemeClr>
              </a:solidFill>
              <a:latin typeface="思源黑体 CN Bold" panose="020B0800000000000000" pitchFamily="34" charset="-122"/>
              <a:ea typeface="思源黑体 CN Bold" panose="020B0800000000000000" pitchFamily="34" charset="-122"/>
            </a:endParaRPr>
          </a:p>
          <a:p>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已于</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4</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月</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1</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日推出用于投票提案、去中心化决策治理工具</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CAST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，并在</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4</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月</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8</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日进行了首次公开投票；</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Dapper Wallet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也将在之后开放第三方开发人员进行集成；</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会在</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2022</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年夏季实现无需许可的内容部</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署。</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a:solidFill>
                <a:schemeClr val="bg2">
                  <a:lumMod val="25000"/>
                </a:schemeClr>
              </a:solidFill>
              <a:latin typeface="思源黑体 CN Bold" panose="020B0800000000000000" pitchFamily="34" charset="-122"/>
              <a:ea typeface="思源黑体 CN Bold" panose="020B0800000000000000" pitchFamily="34" charset="-122"/>
            </a:endParaRPr>
          </a:p>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随</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着</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的发展，</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Dapper</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逐渐放开控制，并使得</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逐步实现去中心化。</a:t>
            </a:r>
          </a:p>
        </p:txBody>
      </p:sp>
      <p:pic>
        <p:nvPicPr>
          <p:cNvPr id="2" name="图片 1"/>
          <p:cNvPicPr>
            <a:picLocks noChangeAspect="1"/>
          </p:cNvPicPr>
          <p:nvPr/>
        </p:nvPicPr>
        <p:blipFill>
          <a:blip r:embed="rId3"/>
          <a:stretch>
            <a:fillRect/>
          </a:stretch>
        </p:blipFill>
        <p:spPr>
          <a:xfrm>
            <a:off x="5176374" y="1191533"/>
            <a:ext cx="6322025" cy="72766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矩形 7"/>
          <p:cNvSpPr/>
          <p:nvPr/>
        </p:nvSpPr>
        <p:spPr>
          <a:xfrm>
            <a:off x="5500740" y="497603"/>
            <a:ext cx="5608495" cy="369332"/>
          </a:xfrm>
          <a:prstGeom prst="rect">
            <a:avLst/>
          </a:prstGeom>
        </p:spPr>
        <p:txBody>
          <a:bodyPr wrap="square">
            <a:spAutoFit/>
          </a:bodyPr>
          <a:lstStyle/>
          <a:p>
            <a:pPr algn="ct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关于无许可内容部署的进度展示</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spTree>
    <p:extLst>
      <p:ext uri="{BB962C8B-B14F-4D97-AF65-F5344CB8AC3E}">
        <p14:creationId xmlns:p14="http://schemas.microsoft.com/office/powerpoint/2010/main" val="2954901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smtClean="0">
                <a:latin typeface="思源黑体 CN Heavy" panose="020B0A00000000000000" pitchFamily="34" charset="-122"/>
                <a:ea typeface="思源黑体 CN Heavy" panose="020B0A00000000000000" pitchFamily="34" charset="-122"/>
              </a:rPr>
              <a:t>项目未来</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9" name="矩形 8"/>
          <p:cNvSpPr/>
          <p:nvPr/>
        </p:nvSpPr>
        <p:spPr>
          <a:xfrm>
            <a:off x="357809" y="2193124"/>
            <a:ext cx="3966135" cy="2862322"/>
          </a:xfrm>
          <a:prstGeom prst="rect">
            <a:avLst/>
          </a:prstGeom>
        </p:spPr>
        <p:txBody>
          <a:bodyPr wrap="square">
            <a:spAutoFit/>
          </a:bodyPr>
          <a:lstStyle/>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在</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激励方面，除去在本文</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1.4</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中所提及的对参与节点用户提供年总发行量的</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3.75%</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作为奖励之外，</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在</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5</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月</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10</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日推出</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7.25</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亿美元生态基金，通过投资、</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FLOW Token</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赠款、实物支持等途径为在</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上构建应用程序提供支持。</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还筹建了</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1000</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万美元的</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Dapper studio</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生态系统基金和从其它</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VC</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投资者筹集的三百多万美元，这些资金都被用于给开发者们提供支持。</a:t>
            </a:r>
          </a:p>
        </p:txBody>
      </p:sp>
      <p:pic>
        <p:nvPicPr>
          <p:cNvPr id="3" name="图片 2"/>
          <p:cNvPicPr>
            <a:picLocks noChangeAspect="1"/>
          </p:cNvPicPr>
          <p:nvPr/>
        </p:nvPicPr>
        <p:blipFill>
          <a:blip r:embed="rId3"/>
          <a:stretch>
            <a:fillRect/>
          </a:stretch>
        </p:blipFill>
        <p:spPr>
          <a:xfrm>
            <a:off x="5754125" y="280800"/>
            <a:ext cx="5378523" cy="6413507"/>
          </a:xfrm>
          <a:prstGeom prst="rect">
            <a:avLst/>
          </a:prstGeom>
        </p:spPr>
      </p:pic>
    </p:spTree>
    <p:extLst>
      <p:ext uri="{BB962C8B-B14F-4D97-AF65-F5344CB8AC3E}">
        <p14:creationId xmlns:p14="http://schemas.microsoft.com/office/powerpoint/2010/main" val="3475279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smtClean="0">
                <a:latin typeface="思源黑体 CN Heavy" panose="020B0A00000000000000" pitchFamily="34" charset="-122"/>
                <a:ea typeface="思源黑体 CN Heavy" panose="020B0A00000000000000" pitchFamily="34" charset="-122"/>
              </a:rPr>
              <a:t>项目未来</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9" name="矩形 8"/>
          <p:cNvSpPr/>
          <p:nvPr/>
        </p:nvSpPr>
        <p:spPr>
          <a:xfrm>
            <a:off x="357809" y="1516324"/>
            <a:ext cx="3966135" cy="4247317"/>
          </a:xfrm>
          <a:prstGeom prst="rect">
            <a:avLst/>
          </a:prstGeom>
        </p:spPr>
        <p:txBody>
          <a:bodyPr wrap="square">
            <a:spAutoFit/>
          </a:bodyPr>
          <a:lstStyle/>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在</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加密猫的爆红后，</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联合</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NBA</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推出了</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NFT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产品</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NBA Top Shot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，其自</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2020</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年</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10</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月启动后，截至</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2022</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年</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5</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月</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27</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日，其参与持有者达</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68</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万人，总销售额达</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11.5</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亿美元；在之后其联合</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NFL</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和</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UFC</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分别推出了类似的产品</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NFL ALL DAY </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和 </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UFC Strike</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，虽然发布时间较短</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但</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也</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已有不俗的表现</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还联合华纳音乐、环球音乐、育碧、三星、国际奥委会等世界级公司和组织合作开发明星区块链产</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品。</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en-US" altLang="zh-CN" dirty="0" smtClean="0">
                <a:solidFill>
                  <a:srgbClr val="00EF8B"/>
                </a:solidFill>
                <a:latin typeface="思源黑体 CN Bold" panose="020B0800000000000000" pitchFamily="34" charset="-122"/>
                <a:ea typeface="思源黑体 CN Bold" panose="020B0800000000000000" pitchFamily="34" charset="-122"/>
              </a:rPr>
              <a:t>        flowverse</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上展示了</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已被构建的</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7000</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个项目中最优秀的</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300</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余个项</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目</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，涉及应</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用、游戏、加密货币、</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DeFi</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DAO</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等诸多方面。</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pic>
        <p:nvPicPr>
          <p:cNvPr id="2" name="图片 1"/>
          <p:cNvPicPr>
            <a:picLocks noChangeAspect="1"/>
          </p:cNvPicPr>
          <p:nvPr/>
        </p:nvPicPr>
        <p:blipFill>
          <a:blip r:embed="rId3"/>
          <a:stretch>
            <a:fillRect/>
          </a:stretch>
        </p:blipFill>
        <p:spPr>
          <a:xfrm>
            <a:off x="4824863" y="451437"/>
            <a:ext cx="6771809" cy="79627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1823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smtClean="0">
                <a:latin typeface="思源黑体 CN Heavy" panose="020B0A00000000000000" pitchFamily="34" charset="-122"/>
                <a:ea typeface="思源黑体 CN Heavy" panose="020B0A00000000000000" pitchFamily="34" charset="-122"/>
              </a:rPr>
              <a:t>项目未来</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9" name="矩形 8"/>
          <p:cNvSpPr/>
          <p:nvPr/>
        </p:nvSpPr>
        <p:spPr>
          <a:xfrm>
            <a:off x="357809" y="1833124"/>
            <a:ext cx="3966135" cy="3416320"/>
          </a:xfrm>
          <a:prstGeom prst="rect">
            <a:avLst/>
          </a:prstGeom>
        </p:spPr>
        <p:txBody>
          <a:bodyPr wrap="square">
            <a:spAutoFit/>
          </a:bodyPr>
          <a:lstStyle/>
          <a:p>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的表现无疑是优秀的。它被设计成拥有更加高效的性能、更加强大的承载能力、更加友善的入门和支持环境。更重要的是，有大量的项目现在已经部署在</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上，也有众多的明星产品在平台上</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通过一种暂时牺牲去中心化的办法来加速</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的成长，通过降低学习成本和合作来扩展用户群体，这些策略使得</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拥有不俗的表现。经过近三年的发展，</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已经粗具规模，但其离成为服务</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10</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亿人的公链依然有很长的路要走。</a:t>
            </a:r>
          </a:p>
        </p:txBody>
      </p:sp>
      <p:pic>
        <p:nvPicPr>
          <p:cNvPr id="3" name="图片 2"/>
          <p:cNvPicPr>
            <a:picLocks noChangeAspect="1"/>
          </p:cNvPicPr>
          <p:nvPr/>
        </p:nvPicPr>
        <p:blipFill>
          <a:blip r:embed="rId3"/>
          <a:stretch>
            <a:fillRect/>
          </a:stretch>
        </p:blipFill>
        <p:spPr>
          <a:xfrm>
            <a:off x="4631359" y="1374043"/>
            <a:ext cx="7347256" cy="433448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矩形 6"/>
          <p:cNvSpPr/>
          <p:nvPr/>
        </p:nvSpPr>
        <p:spPr>
          <a:xfrm>
            <a:off x="5500740" y="497603"/>
            <a:ext cx="5608495" cy="369332"/>
          </a:xfrm>
          <a:prstGeom prst="rect">
            <a:avLst/>
          </a:prstGeom>
        </p:spPr>
        <p:txBody>
          <a:bodyPr wrap="square">
            <a:spAutoFit/>
          </a:bodyPr>
          <a:lstStyle/>
          <a:p>
            <a:pPr algn="ct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Coinmarketcap –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to USD Chart</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sp>
        <p:nvSpPr>
          <p:cNvPr id="4" name="AutoShape 2" descr="https://s2.coinmarketcap.com/static/cloud/img/coinmarketcap_1.svg?_=92cd1e5">
            <a:hlinkClick r:id="rId4" tooltip="Go to homepage"/>
          </p:cNvPr>
          <p:cNvSpPr>
            <a:spLocks noChangeAspect="1" noChangeArrowheads="1"/>
          </p:cNvSpPr>
          <p:nvPr/>
        </p:nvSpPr>
        <p:spPr bwMode="auto">
          <a:xfrm>
            <a:off x="12700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1478023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zh-CN" sz="2400" dirty="0" smtClean="0">
                <a:latin typeface="思源黑体 CN Heavy" panose="020B0A00000000000000" pitchFamily="34" charset="-122"/>
                <a:ea typeface="思源黑体 CN Heavy" panose="020B0A00000000000000" pitchFamily="34" charset="-122"/>
              </a:rPr>
              <a:t>项目简介</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7" name="矩形 6"/>
          <p:cNvSpPr/>
          <p:nvPr/>
        </p:nvSpPr>
        <p:spPr>
          <a:xfrm>
            <a:off x="357809" y="2633076"/>
            <a:ext cx="3966135" cy="2031325"/>
          </a:xfrm>
          <a:prstGeom prst="rect">
            <a:avLst/>
          </a:prstGeom>
        </p:spPr>
        <p:txBody>
          <a:bodyPr wrap="square">
            <a:spAutoFit/>
          </a:bodyPr>
          <a:lstStyle/>
          <a:p>
            <a:r>
              <a:rPr lang="en-US" altLang="zh-CN" b="0" i="0" dirty="0" smtClean="0">
                <a:solidFill>
                  <a:srgbClr val="00EF8B"/>
                </a:solidFill>
                <a:effectLst/>
                <a:latin typeface="思源黑体 CN Bold" panose="020B0800000000000000" pitchFamily="34" charset="-122"/>
                <a:ea typeface="思源黑体 CN Bold" panose="020B0800000000000000" pitchFamily="34" charset="-122"/>
              </a:rPr>
              <a:t>         Flow</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 (</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中文为福洛链</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是曾经制作了加密猫区块链游戏背后的公司</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Dapper Lab</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的区块链产品</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其</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主要应用于 </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NFT </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、应用程序、游戏、艺术等商业领域，来为数字资产生态赋能。</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具备高效率、高扩展性、开发者友好等特点。</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pic>
        <p:nvPicPr>
          <p:cNvPr id="8" name="图片 7"/>
          <p:cNvPicPr>
            <a:picLocks noChangeAspect="1"/>
          </p:cNvPicPr>
          <p:nvPr/>
        </p:nvPicPr>
        <p:blipFill rotWithShape="1">
          <a:blip r:embed="rId3"/>
          <a:srcRect t="3137" b="6734"/>
          <a:stretch/>
        </p:blipFill>
        <p:spPr>
          <a:xfrm>
            <a:off x="6801726" y="0"/>
            <a:ext cx="5343890" cy="6853030"/>
          </a:xfrm>
          <a:prstGeom prst="rect">
            <a:avLst/>
          </a:prstGeom>
        </p:spPr>
      </p:pic>
    </p:spTree>
    <p:extLst>
      <p:ext uri="{BB962C8B-B14F-4D97-AF65-F5344CB8AC3E}">
        <p14:creationId xmlns:p14="http://schemas.microsoft.com/office/powerpoint/2010/main" val="2374342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zh-CN" sz="2400" dirty="0" smtClean="0">
                <a:latin typeface="思源黑体 CN Heavy" panose="020B0A00000000000000" pitchFamily="34" charset="-122"/>
                <a:ea typeface="思源黑体 CN Heavy" panose="020B0A00000000000000" pitchFamily="34" charset="-122"/>
              </a:rPr>
              <a:t>项目简介</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3"/>
          <a:srcRect l="8809"/>
          <a:stretch/>
        </p:blipFill>
        <p:spPr>
          <a:xfrm>
            <a:off x="357809" y="73941"/>
            <a:ext cx="1928192" cy="1064887"/>
          </a:xfrm>
          <a:prstGeom prst="rect">
            <a:avLst/>
          </a:prstGeom>
        </p:spPr>
      </p:pic>
      <p:grpSp>
        <p:nvGrpSpPr>
          <p:cNvPr id="7" name="组合 6"/>
          <p:cNvGrpSpPr/>
          <p:nvPr/>
        </p:nvGrpSpPr>
        <p:grpSpPr>
          <a:xfrm>
            <a:off x="685957" y="1516324"/>
            <a:ext cx="11062454" cy="4067176"/>
            <a:chOff x="685957" y="1430791"/>
            <a:chExt cx="11062454" cy="4067176"/>
          </a:xfrm>
        </p:grpSpPr>
        <p:pic>
          <p:nvPicPr>
            <p:cNvPr id="1026" name="Picture 2" descr="https://pics3.baidu.com/feed/4afbfbedab64034f9965c17d7ba0733b0b551d8a.jpeg?token=866606f3a62563fee11ede10577c4ffa"/>
            <p:cNvPicPr>
              <a:picLocks noChangeAspect="1" noChangeArrowheads="1"/>
            </p:cNvPicPr>
            <p:nvPr/>
          </p:nvPicPr>
          <p:blipFill rotWithShape="1">
            <a:blip r:embed="rId4">
              <a:extLst>
                <a:ext uri="{28A0092B-C50C-407E-A947-70E740481C1C}">
                  <a14:useLocalDpi xmlns:a14="http://schemas.microsoft.com/office/drawing/2010/main" val="0"/>
                </a:ext>
              </a:extLst>
            </a:blip>
            <a:srcRect l="17021" r="16432"/>
            <a:stretch/>
          </p:blipFill>
          <p:spPr bwMode="auto">
            <a:xfrm>
              <a:off x="685957" y="1430791"/>
              <a:ext cx="4056743" cy="40671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he Importance of Having Fun Technology with Dieter Shirley, Co-creator of  CryptoKitties and CTO and Lead Architect of Dapper Labs - Mission %"/>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42700" y="1430791"/>
              <a:ext cx="2938535" cy="406717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ikhael Naayem | Milken Institut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81235" y="1430791"/>
              <a:ext cx="4067176" cy="4067176"/>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矩形 9"/>
          <p:cNvSpPr/>
          <p:nvPr/>
        </p:nvSpPr>
        <p:spPr>
          <a:xfrm>
            <a:off x="685957" y="5782270"/>
            <a:ext cx="11062454" cy="923330"/>
          </a:xfrm>
          <a:prstGeom prst="rect">
            <a:avLst/>
          </a:prstGeom>
        </p:spPr>
        <p:txBody>
          <a:bodyPr wrap="square">
            <a:spAutoFit/>
          </a:bodyPr>
          <a:lstStyle/>
          <a:p>
            <a:pPr algn="just"/>
            <a:r>
              <a:rPr lang="en-US" altLang="zh-CN" b="0" i="0" dirty="0" smtClean="0">
                <a:solidFill>
                  <a:srgbClr val="00EF8B"/>
                </a:solidFill>
                <a:effectLst/>
                <a:latin typeface="思源黑体 CN Bold" panose="020B0800000000000000" pitchFamily="34" charset="-122"/>
                <a:ea typeface="思源黑体 CN Bold" panose="020B0800000000000000" pitchFamily="34" charset="-122"/>
              </a:rPr>
              <a:t>         Flow</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 </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的开发由</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Roham Gharegozlou</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Dieter Shirley </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和 </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Mikhael Naayem </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带领团队开发。他们同时也是</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Dapper Labs</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的员工。</a:t>
            </a:r>
            <a:endPar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endParaRPr>
          </a:p>
          <a:p>
            <a:pPr algn="just"/>
            <a:endPar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endParaRPr>
          </a:p>
        </p:txBody>
      </p:sp>
    </p:spTree>
    <p:extLst>
      <p:ext uri="{BB962C8B-B14F-4D97-AF65-F5344CB8AC3E}">
        <p14:creationId xmlns:p14="http://schemas.microsoft.com/office/powerpoint/2010/main" val="597110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zh-CN" sz="2400" dirty="0" smtClean="0">
                <a:latin typeface="思源黑体 CN Heavy" panose="020B0A00000000000000" pitchFamily="34" charset="-122"/>
                <a:ea typeface="思源黑体 CN Heavy" panose="020B0A00000000000000" pitchFamily="34" charset="-122"/>
              </a:rPr>
              <a:t>项目简介</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8" name="矩形 7"/>
          <p:cNvSpPr/>
          <p:nvPr/>
        </p:nvSpPr>
        <p:spPr>
          <a:xfrm>
            <a:off x="357809" y="2633076"/>
            <a:ext cx="3966135" cy="2031325"/>
          </a:xfrm>
          <a:prstGeom prst="rect">
            <a:avLst/>
          </a:prstGeom>
        </p:spPr>
        <p:txBody>
          <a:bodyPr wrap="square">
            <a:spAutoFit/>
          </a:bodyPr>
          <a:lstStyle/>
          <a:p>
            <a:r>
              <a:rPr lang="en-US" altLang="zh-CN" b="0" i="0" dirty="0" smtClean="0">
                <a:solidFill>
                  <a:srgbClr val="00EF8B"/>
                </a:solidFill>
                <a:effectLst/>
                <a:latin typeface="思源黑体 CN Bold" panose="020B0800000000000000" pitchFamily="34" charset="-122"/>
                <a:ea typeface="思源黑体 CN Bold" panose="020B0800000000000000" pitchFamily="34" charset="-122"/>
              </a:rPr>
              <a:t>         </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按照官方的说法，</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 Dapper Lab</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在</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2017</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年底推出链游加密猫时，加密猫的火爆一度造成以太坊的拥堵。当时的以太坊每秒交易频率峰值仅在每秒</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5-6</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次。因此</a:t>
            </a:r>
            <a:r>
              <a:rPr lang="en-US" altLang="zh-CN"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Dapper Lab</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意识到未来的市场变换和潜在需求，并着手开发在速度和吞吐量上更强的</a:t>
            </a:r>
            <a:r>
              <a:rPr lang="en-US" altLang="zh-CN" b="0" i="0" dirty="0" smtClean="0">
                <a:solidFill>
                  <a:srgbClr val="00EF8B"/>
                </a:solidFill>
                <a:effectLst/>
                <a:latin typeface="思源黑体 CN Bold" panose="020B0800000000000000" pitchFamily="34" charset="-122"/>
                <a:ea typeface="思源黑体 CN Bold" panose="020B0800000000000000" pitchFamily="34" charset="-122"/>
              </a:rPr>
              <a:t>Flow</a:t>
            </a:r>
            <a:r>
              <a:rPr lang="zh-CN" altLang="en-US" b="0" i="0" dirty="0" smtClean="0">
                <a:solidFill>
                  <a:schemeClr val="bg2">
                    <a:lumMod val="25000"/>
                  </a:schemeClr>
                </a:solidFill>
                <a:effectLst/>
                <a:latin typeface="思源黑体 CN Bold" panose="020B0800000000000000" pitchFamily="34" charset="-122"/>
                <a:ea typeface="思源黑体 CN Bold" panose="020B0800000000000000" pitchFamily="34" charset="-122"/>
              </a:rPr>
              <a:t>。</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pic>
        <p:nvPicPr>
          <p:cNvPr id="2" name="图片 1"/>
          <p:cNvPicPr>
            <a:picLocks noChangeAspect="1"/>
          </p:cNvPicPr>
          <p:nvPr/>
        </p:nvPicPr>
        <p:blipFill rotWithShape="1">
          <a:blip r:embed="rId3"/>
          <a:srcRect l="24304" r="23945"/>
          <a:stretch/>
        </p:blipFill>
        <p:spPr>
          <a:xfrm>
            <a:off x="4742486" y="1"/>
            <a:ext cx="7449514" cy="6858000"/>
          </a:xfrm>
          <a:prstGeom prst="rect">
            <a:avLst/>
          </a:prstGeom>
        </p:spPr>
      </p:pic>
    </p:spTree>
    <p:extLst>
      <p:ext uri="{BB962C8B-B14F-4D97-AF65-F5344CB8AC3E}">
        <p14:creationId xmlns:p14="http://schemas.microsoft.com/office/powerpoint/2010/main" val="798266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smtClean="0">
                <a:latin typeface="思源黑体 CN Heavy" panose="020B0A00000000000000" pitchFamily="34" charset="-122"/>
                <a:ea typeface="思源黑体 CN Heavy" panose="020B0A00000000000000" pitchFamily="34" charset="-122"/>
              </a:rPr>
              <a:t>代币机制</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7" name="矩形 6"/>
          <p:cNvSpPr/>
          <p:nvPr/>
        </p:nvSpPr>
        <p:spPr>
          <a:xfrm>
            <a:off x="357809" y="2078676"/>
            <a:ext cx="3966135" cy="3139321"/>
          </a:xfrm>
          <a:prstGeom prst="rect">
            <a:avLst/>
          </a:prstGeom>
        </p:spPr>
        <p:txBody>
          <a:bodyPr wrap="square">
            <a:spAutoFit/>
          </a:bodyPr>
          <a:lstStyle/>
          <a:p>
            <a:r>
              <a:rPr lang="en-US" altLang="zh-CN" dirty="0" smtClean="0">
                <a:solidFill>
                  <a:srgbClr val="00EF8B"/>
                </a:solidFill>
                <a:latin typeface="思源黑体 CN Bold" panose="020B0800000000000000" pitchFamily="34" charset="-122"/>
                <a:ea typeface="思源黑体 CN Bold" panose="020B0800000000000000" pitchFamily="34" charset="-122"/>
              </a:rPr>
              <a:t>        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是搭建于</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上的应用、游戏和智能合约的原生代币</a:t>
            </a:r>
          </a:p>
          <a:p>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其可被被用于在</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上进行质押、委托、支付交易或储存费用、交易资产、参与治理等活动</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a:solidFill>
                <a:schemeClr val="bg2">
                  <a:lumMod val="25000"/>
                </a:schemeClr>
              </a:solidFill>
              <a:latin typeface="思源黑体 CN Bold" panose="020B0800000000000000" pitchFamily="34" charset="-122"/>
              <a:ea typeface="思源黑体 CN Bold" panose="020B0800000000000000" pitchFamily="34" charset="-122"/>
            </a:endParaRPr>
          </a:p>
          <a:p>
            <a:pPr marL="285750" indent="-285750">
              <a:buFont typeface="Arial" panose="020B0604020202020204" pitchFamily="34" charset="0"/>
              <a:buChar char="•"/>
            </a:pP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初始供应量为</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12.5</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亿</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枚</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pPr marL="285750" indent="-285750">
              <a:buFont typeface="Arial" panose="020B0604020202020204" pitchFamily="34" charset="0"/>
              <a:buChar char="•"/>
            </a:pP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总发行量无上</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限</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pPr marL="285750" indent="-285750">
              <a:buFont typeface="Arial" panose="020B0604020202020204" pitchFamily="34" charset="0"/>
              <a:buChar char="•"/>
            </a:pP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节点年度奖励总额为年总发行量的</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3.75%</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，并使用一系列的奖励系数对各类节点的总收入进行调整</a:t>
            </a:r>
          </a:p>
        </p:txBody>
      </p:sp>
      <p:pic>
        <p:nvPicPr>
          <p:cNvPr id="1028" name="Picture 4" descr="https://p4.itc.cn/images01/20220526/c422e50759604e5a874660187ff39c97.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14401" y="1030828"/>
            <a:ext cx="7581174" cy="4472893"/>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5500740" y="5842529"/>
            <a:ext cx="5608495" cy="369332"/>
          </a:xfrm>
          <a:prstGeom prst="rect">
            <a:avLst/>
          </a:prstGeom>
        </p:spPr>
        <p:txBody>
          <a:bodyPr wrap="square">
            <a:spAutoFit/>
          </a:bodyPr>
          <a:lstStyle/>
          <a:p>
            <a:pPr algn="ct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初次发行的分配（</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12.5</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亿</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spTree>
    <p:extLst>
      <p:ext uri="{BB962C8B-B14F-4D97-AF65-F5344CB8AC3E}">
        <p14:creationId xmlns:p14="http://schemas.microsoft.com/office/powerpoint/2010/main" val="2420171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smtClean="0">
                <a:latin typeface="思源黑体 CN Heavy" panose="020B0A00000000000000" pitchFamily="34" charset="-122"/>
                <a:ea typeface="思源黑体 CN Heavy" panose="020B0A00000000000000" pitchFamily="34" charset="-122"/>
              </a:rPr>
              <a:t>代币机制</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7" name="矩形 6"/>
          <p:cNvSpPr/>
          <p:nvPr/>
        </p:nvSpPr>
        <p:spPr>
          <a:xfrm>
            <a:off x="357809" y="2078676"/>
            <a:ext cx="3551791" cy="2862322"/>
          </a:xfrm>
          <a:prstGeom prst="rect">
            <a:avLst/>
          </a:prstGeom>
        </p:spPr>
        <p:txBody>
          <a:bodyPr wrap="square">
            <a:spAutoFit/>
          </a:bodyPr>
          <a:lstStyle/>
          <a:p>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在</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福</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洛代币经济</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学</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一</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文中提到，其在稳定的情况下</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会保证节点的固定奖励，而当交易费用不能达到固定奖励时才会增发新的代币来弥补缺口。其认为交易费和奖励之间的缺口会逐渐缩小，增发率逐渐接近</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0%</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。如果交易费用超过固定奖励时超出部分会被保存于第三方的托管账户，并被用于对冲未来的通</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胀</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a:t>
            </a:r>
          </a:p>
        </p:txBody>
      </p:sp>
      <p:pic>
        <p:nvPicPr>
          <p:cNvPr id="4" name="图片 3"/>
          <p:cNvPicPr>
            <a:picLocks noChangeAspect="1"/>
          </p:cNvPicPr>
          <p:nvPr/>
        </p:nvPicPr>
        <p:blipFill>
          <a:blip r:embed="rId3"/>
          <a:stretch>
            <a:fillRect/>
          </a:stretch>
        </p:blipFill>
        <p:spPr>
          <a:xfrm>
            <a:off x="4492775" y="513141"/>
            <a:ext cx="4161630" cy="54084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图片 2"/>
          <p:cNvPicPr>
            <a:picLocks noChangeAspect="1"/>
          </p:cNvPicPr>
          <p:nvPr/>
        </p:nvPicPr>
        <p:blipFill>
          <a:blip r:embed="rId4"/>
          <a:stretch>
            <a:fillRect/>
          </a:stretch>
        </p:blipFill>
        <p:spPr>
          <a:xfrm>
            <a:off x="5964489" y="1671628"/>
            <a:ext cx="4157234" cy="54120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图片 1"/>
          <p:cNvPicPr>
            <a:picLocks noChangeAspect="1"/>
          </p:cNvPicPr>
          <p:nvPr/>
        </p:nvPicPr>
        <p:blipFill rotWithShape="1">
          <a:blip r:embed="rId5"/>
          <a:srcRect l="1880" t="621" b="1274"/>
          <a:stretch/>
        </p:blipFill>
        <p:spPr>
          <a:xfrm>
            <a:off x="7739647" y="2756659"/>
            <a:ext cx="4157234" cy="54084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99518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smtClean="0">
                <a:latin typeface="思源黑体 CN Heavy" panose="020B0A00000000000000" pitchFamily="34" charset="-122"/>
                <a:ea typeface="思源黑体 CN Heavy" panose="020B0A00000000000000" pitchFamily="34" charset="-122"/>
              </a:rPr>
              <a:t>技术模型</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sp>
        <p:nvSpPr>
          <p:cNvPr id="7" name="矩形 6"/>
          <p:cNvSpPr/>
          <p:nvPr/>
        </p:nvSpPr>
        <p:spPr>
          <a:xfrm>
            <a:off x="357809" y="1290598"/>
            <a:ext cx="3966135" cy="5078313"/>
          </a:xfrm>
          <a:prstGeom prst="rect">
            <a:avLst/>
          </a:prstGeom>
        </p:spPr>
        <p:txBody>
          <a:bodyPr wrap="square">
            <a:spAutoFit/>
          </a:bodyPr>
          <a:lstStyle/>
          <a:p>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以</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HotStuff</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这一使股权证明验证机</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制为</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基</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础进</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行了改良，加入了一个独特的多节点架构，在没有使用</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Layer2</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或分片的办法下改善了吞吐量，其被称为</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rgbClr val="00EF8B"/>
                </a:solidFill>
                <a:latin typeface="思源黑体 CN Bold" panose="020B0800000000000000" pitchFamily="34" charset="-122"/>
                <a:ea typeface="思源黑体 CN Bold" panose="020B0800000000000000" pitchFamily="34" charset="-122"/>
              </a:rPr>
              <a:t>架构</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这一架构的基础在于“分离共识与计算”。</a:t>
            </a:r>
            <a:r>
              <a:rPr lang="en-US" altLang="zh-CN" dirty="0">
                <a:solidFill>
                  <a:srgbClr val="00EF8B"/>
                </a:solidFill>
                <a:latin typeface="思源黑体 CN Bold" panose="020B0800000000000000" pitchFamily="34" charset="-122"/>
                <a:ea typeface="思源黑体 CN Bold" panose="020B0800000000000000" pitchFamily="34" charset="-122"/>
              </a:rPr>
              <a:t>f</a:t>
            </a:r>
            <a:r>
              <a:rPr lang="en-US" altLang="zh-CN" dirty="0" smtClean="0">
                <a:solidFill>
                  <a:srgbClr val="00EF8B"/>
                </a:solidFill>
                <a:latin typeface="思源黑体 CN Bold" panose="020B0800000000000000" pitchFamily="34" charset="-122"/>
                <a:ea typeface="思源黑体 CN Bold" panose="020B0800000000000000" pitchFamily="34" charset="-122"/>
              </a:rPr>
              <a:t>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的设计者们将区</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块链中的任</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务分</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为主观性任务</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如确定区块链中交易的存在和排序</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与客观性任务</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如确定排序后计算交易结果</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 </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       </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其认为，而</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区块链性能的最大瓶颈是在于交易被纳入区块后执行交易的客观性任务，而非需要共识的主观任务，即区块的形成本身。</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a:solidFill>
                <a:schemeClr val="bg2">
                  <a:lumMod val="25000"/>
                </a:schemeClr>
              </a:solidFill>
              <a:latin typeface="思源黑体 CN Bold" panose="020B0800000000000000" pitchFamily="34" charset="-122"/>
              <a:ea typeface="思源黑体 CN Bold" panose="020B0800000000000000" pitchFamily="34" charset="-122"/>
            </a:endParaRPr>
          </a:p>
          <a:p>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grpSp>
        <p:nvGrpSpPr>
          <p:cNvPr id="3" name="组合 2"/>
          <p:cNvGrpSpPr/>
          <p:nvPr/>
        </p:nvGrpSpPr>
        <p:grpSpPr>
          <a:xfrm>
            <a:off x="5411305" y="606384"/>
            <a:ext cx="5608495" cy="5958277"/>
            <a:chOff x="6308229" y="606384"/>
            <a:chExt cx="5608495" cy="5958277"/>
          </a:xfrm>
        </p:grpSpPr>
        <p:pic>
          <p:nvPicPr>
            <p:cNvPr id="2" name="图片 1"/>
            <p:cNvPicPr>
              <a:picLocks noChangeAspect="1"/>
            </p:cNvPicPr>
            <p:nvPr/>
          </p:nvPicPr>
          <p:blipFill rotWithShape="1">
            <a:blip r:embed="rId3"/>
            <a:srcRect t="1996"/>
            <a:stretch/>
          </p:blipFill>
          <p:spPr>
            <a:xfrm>
              <a:off x="6993759" y="606384"/>
              <a:ext cx="4237435" cy="538662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矩形 7"/>
            <p:cNvSpPr/>
            <p:nvPr/>
          </p:nvSpPr>
          <p:spPr>
            <a:xfrm>
              <a:off x="6308229" y="6195329"/>
              <a:ext cx="5608495" cy="369332"/>
            </a:xfrm>
            <a:prstGeom prst="rect">
              <a:avLst/>
            </a:prstGeom>
          </p:spPr>
          <p:txBody>
            <a:bodyPr wrap="square">
              <a:spAutoFit/>
            </a:bodyPr>
            <a:lstStyle/>
            <a:p>
              <a:pPr algn="ct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技术白皮书</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1</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：分离共识与计算</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grpSp>
    </p:spTree>
    <p:extLst>
      <p:ext uri="{BB962C8B-B14F-4D97-AF65-F5344CB8AC3E}">
        <p14:creationId xmlns:p14="http://schemas.microsoft.com/office/powerpoint/2010/main" val="1040822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a:latin typeface="思源黑体 CN Heavy" panose="020B0A00000000000000" pitchFamily="34" charset="-122"/>
                <a:ea typeface="思源黑体 CN Heavy" panose="020B0A00000000000000" pitchFamily="34" charset="-122"/>
              </a:rPr>
              <a:t>技</a:t>
            </a:r>
            <a:r>
              <a:rPr lang="zh-CN" altLang="en-US" sz="2400" dirty="0" smtClean="0">
                <a:latin typeface="思源黑体 CN Heavy" panose="020B0A00000000000000" pitchFamily="34" charset="-122"/>
                <a:ea typeface="思源黑体 CN Heavy" panose="020B0A00000000000000" pitchFamily="34" charset="-122"/>
              </a:rPr>
              <a:t>术模型</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pic>
        <p:nvPicPr>
          <p:cNvPr id="4" name="Picture 2" descr="权益证明"/>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6022684" y="815655"/>
            <a:ext cx="4848738" cy="4794563"/>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357809" y="1924198"/>
            <a:ext cx="5049391" cy="3970318"/>
          </a:xfrm>
          <a:prstGeom prst="rect">
            <a:avLst/>
          </a:prstGeom>
        </p:spPr>
        <p:txBody>
          <a:bodyPr wrap="square">
            <a:spAutoFit/>
          </a:bodyPr>
          <a:lstStyle/>
          <a:p>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将节点的工作分成四类：</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a:solidFill>
                <a:schemeClr val="bg2">
                  <a:lumMod val="25000"/>
                </a:schemeClr>
              </a:solidFill>
              <a:latin typeface="思源黑体 CN Bold" panose="020B0800000000000000" pitchFamily="34" charset="-122"/>
              <a:ea typeface="思源黑体 CN Bold" panose="020B0800000000000000" pitchFamily="34" charset="-122"/>
            </a:endParaRPr>
          </a:p>
          <a:p>
            <a:pPr marL="285750" indent="-285750">
              <a:buFont typeface="Arial" panose="020B0604020202020204" pitchFamily="34" charset="0"/>
              <a:buChar char="•"/>
            </a:pP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收</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集节</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点</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增</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强</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Dapp</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的网络连接和数据可用</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性</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pPr marL="285750" indent="-285750">
              <a:buFont typeface="Arial" panose="020B0604020202020204" pitchFamily="34" charset="0"/>
              <a:buChar char="•"/>
            </a:pP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共</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识节</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点</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决</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定交易是否存在以及其在区块链上的顺序</a:t>
            </a:r>
            <a:endParaRPr lang="en-US" altLang="zh-CN" dirty="0">
              <a:solidFill>
                <a:schemeClr val="bg2">
                  <a:lumMod val="25000"/>
                </a:schemeClr>
              </a:solidFill>
              <a:latin typeface="思源黑体 CN Bold" panose="020B0800000000000000" pitchFamily="34" charset="-122"/>
              <a:ea typeface="思源黑体 CN Bold" panose="020B0800000000000000" pitchFamily="34" charset="-122"/>
            </a:endParaRPr>
          </a:p>
          <a:p>
            <a:pPr marL="285750" indent="-285750">
              <a:buFont typeface="Arial" panose="020B0604020202020204" pitchFamily="34" charset="0"/>
              <a:buChar char="•"/>
            </a:pP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pPr marL="285750" indent="-285750">
              <a:buFont typeface="Arial" panose="020B0604020202020204" pitchFamily="34" charset="0"/>
              <a:buChar char="•"/>
            </a:pP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执</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行节</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点</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执</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行与每笔交易相关的计算</a:t>
            </a:r>
            <a:endParaRPr lang="en-US" altLang="zh-CN" dirty="0">
              <a:solidFill>
                <a:schemeClr val="bg2">
                  <a:lumMod val="25000"/>
                </a:schemeClr>
              </a:solidFill>
              <a:latin typeface="思源黑体 CN Bold" panose="020B0800000000000000" pitchFamily="34" charset="-122"/>
              <a:ea typeface="思源黑体 CN Bold" panose="020B0800000000000000" pitchFamily="34" charset="-122"/>
            </a:endParaRPr>
          </a:p>
          <a:p>
            <a:pPr marL="285750" indent="-285750">
              <a:buFont typeface="Arial" panose="020B0604020202020204" pitchFamily="34" charset="0"/>
              <a:buChar char="•"/>
            </a:pP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pPr marL="285750" indent="-285750">
              <a:buFont typeface="Arial" panose="020B0604020202020204" pitchFamily="34" charset="0"/>
              <a:buChar char="•"/>
            </a:pP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验</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证节</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点</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监</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督执行节点</a:t>
            </a:r>
            <a:endParaRPr lang="en-US" altLang="zh-CN" dirty="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p:txBody>
      </p:sp>
      <p:sp>
        <p:nvSpPr>
          <p:cNvPr id="8" name="矩形 7"/>
          <p:cNvSpPr/>
          <p:nvPr/>
        </p:nvSpPr>
        <p:spPr>
          <a:xfrm>
            <a:off x="5500740" y="5842529"/>
            <a:ext cx="5608495" cy="369332"/>
          </a:xfrm>
          <a:prstGeom prst="rect">
            <a:avLst/>
          </a:prstGeom>
        </p:spPr>
        <p:txBody>
          <a:bodyPr wrap="square">
            <a:spAutoFit/>
          </a:bodyPr>
          <a:lstStyle/>
          <a:p>
            <a:pPr algn="ct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架构的图示</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spTree>
    <p:extLst>
      <p:ext uri="{BB962C8B-B14F-4D97-AF65-F5344CB8AC3E}">
        <p14:creationId xmlns:p14="http://schemas.microsoft.com/office/powerpoint/2010/main" val="183468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76671" y="451437"/>
            <a:ext cx="1415772" cy="461665"/>
          </a:xfrm>
          <a:prstGeom prst="rect">
            <a:avLst/>
          </a:prstGeom>
        </p:spPr>
        <p:txBody>
          <a:bodyPr wrap="none">
            <a:spAutoFit/>
          </a:bodyPr>
          <a:lstStyle/>
          <a:p>
            <a:pPr marL="0" lvl="1"/>
            <a:r>
              <a:rPr lang="zh-CN" altLang="en-US" sz="2400" dirty="0">
                <a:latin typeface="思源黑体 CN Heavy" panose="020B0A00000000000000" pitchFamily="34" charset="-122"/>
                <a:ea typeface="思源黑体 CN Heavy" panose="020B0A00000000000000" pitchFamily="34" charset="-122"/>
              </a:rPr>
              <a:t>技</a:t>
            </a:r>
            <a:r>
              <a:rPr lang="zh-CN" altLang="en-US" sz="2400" dirty="0" smtClean="0">
                <a:latin typeface="思源黑体 CN Heavy" panose="020B0A00000000000000" pitchFamily="34" charset="-122"/>
                <a:ea typeface="思源黑体 CN Heavy" panose="020B0A00000000000000" pitchFamily="34" charset="-122"/>
              </a:rPr>
              <a:t>术模型</a:t>
            </a:r>
            <a:endParaRPr lang="zh-CN" altLang="zh-CN" sz="2400" dirty="0">
              <a:latin typeface="思源黑体 CN Heavy" panose="020B0A00000000000000" pitchFamily="34" charset="-122"/>
              <a:ea typeface="思源黑体 CN Heavy" panose="020B0A00000000000000" pitchFamily="34" charset="-122"/>
            </a:endParaRPr>
          </a:p>
        </p:txBody>
      </p:sp>
      <p:pic>
        <p:nvPicPr>
          <p:cNvPr id="6" name="图片 5"/>
          <p:cNvPicPr>
            <a:picLocks noChangeAspect="1"/>
          </p:cNvPicPr>
          <p:nvPr/>
        </p:nvPicPr>
        <p:blipFill rotWithShape="1">
          <a:blip r:embed="rId2"/>
          <a:srcRect l="8809"/>
          <a:stretch/>
        </p:blipFill>
        <p:spPr>
          <a:xfrm>
            <a:off x="357809" y="73941"/>
            <a:ext cx="1928192" cy="1064887"/>
          </a:xfrm>
          <a:prstGeom prst="rect">
            <a:avLst/>
          </a:prstGeom>
        </p:spPr>
      </p:pic>
      <p:pic>
        <p:nvPicPr>
          <p:cNvPr id="4" name="Picture 2" descr="权益证明"/>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6022684" y="815655"/>
            <a:ext cx="4848738" cy="4794563"/>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7"/>
          <p:cNvSpPr/>
          <p:nvPr/>
        </p:nvSpPr>
        <p:spPr>
          <a:xfrm>
            <a:off x="5500740" y="5842529"/>
            <a:ext cx="5608495" cy="369332"/>
          </a:xfrm>
          <a:prstGeom prst="rect">
            <a:avLst/>
          </a:prstGeom>
        </p:spPr>
        <p:txBody>
          <a:bodyPr wrap="square">
            <a:spAutoFit/>
          </a:bodyPr>
          <a:lstStyle/>
          <a:p>
            <a:pPr algn="ct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架构的图示</a:t>
            </a:r>
            <a:endParaRPr lang="zh-CN" altLang="en-US" dirty="0">
              <a:solidFill>
                <a:schemeClr val="bg2">
                  <a:lumMod val="25000"/>
                </a:schemeClr>
              </a:solidFill>
              <a:latin typeface="思源黑体 CN Bold" panose="020B0800000000000000" pitchFamily="34" charset="-122"/>
              <a:ea typeface="思源黑体 CN Bold" panose="020B0800000000000000" pitchFamily="34" charset="-122"/>
            </a:endParaRPr>
          </a:p>
        </p:txBody>
      </p:sp>
      <p:sp>
        <p:nvSpPr>
          <p:cNvPr id="9" name="矩形 8"/>
          <p:cNvSpPr/>
          <p:nvPr/>
        </p:nvSpPr>
        <p:spPr>
          <a:xfrm>
            <a:off x="357809" y="2215072"/>
            <a:ext cx="3966135" cy="2862322"/>
          </a:xfrm>
          <a:prstGeom prst="rect">
            <a:avLst/>
          </a:prstGeom>
        </p:spPr>
        <p:txBody>
          <a:bodyPr wrap="square">
            <a:spAutoFit/>
          </a:bodyPr>
          <a:lstStyle/>
          <a:p>
            <a:r>
              <a:rPr lang="zh-CN" altLang="en-US" dirty="0" smtClean="0">
                <a:solidFill>
                  <a:srgbClr val="00EF8B"/>
                </a:solidFill>
                <a:latin typeface="思源黑体 CN Bold" panose="020B0800000000000000" pitchFamily="34" charset="-122"/>
                <a:ea typeface="思源黑体 CN Bold" panose="020B0800000000000000" pitchFamily="34" charset="-122"/>
              </a:rPr>
              <a:t>        </a:t>
            </a:r>
            <a:r>
              <a:rPr lang="en-US" altLang="zh-CN" dirty="0" smtClean="0">
                <a:solidFill>
                  <a:srgbClr val="00EF8B"/>
                </a:solidFill>
                <a:latin typeface="思源黑体 CN Bold" panose="020B0800000000000000" pitchFamily="34" charset="-122"/>
                <a:ea typeface="思源黑体 CN Bold" panose="020B0800000000000000" pitchFamily="34" charset="-122"/>
              </a:rPr>
              <a:t>flow</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上每</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个节点仅负责同一笔交易的不同验证阶段。这让节点专注于自身特定的工作，众多的节点各司其职，构成了一条节点工作的流水线</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a:t>
            </a:r>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endPar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endParaRPr>
          </a:p>
          <a:p>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       通</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过“分离共识与计算”的办法，</a:t>
            </a:r>
            <a:r>
              <a:rPr lang="en-US" altLang="zh-CN" dirty="0">
                <a:solidFill>
                  <a:srgbClr val="00EF8B"/>
                </a:solidFill>
                <a:latin typeface="思源黑体 CN Bold" panose="020B0800000000000000" pitchFamily="34" charset="-122"/>
                <a:ea typeface="思源黑体 CN Bold" panose="020B0800000000000000" pitchFamily="34" charset="-122"/>
              </a:rPr>
              <a:t>flow</a:t>
            </a:r>
            <a:r>
              <a:rPr lang="zh-CN" altLang="en-US" dirty="0">
                <a:solidFill>
                  <a:srgbClr val="00EF8B"/>
                </a:solidFill>
                <a:latin typeface="思源黑体 CN Bold" panose="020B0800000000000000" pitchFamily="34" charset="-122"/>
                <a:ea typeface="思源黑体 CN Bold" panose="020B0800000000000000" pitchFamily="34" charset="-122"/>
              </a:rPr>
              <a:t>架构</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提高了不同流程的解耦性</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，使得</a:t>
            </a:r>
            <a:r>
              <a:rPr lang="en-US" altLang="zh-CN" dirty="0" smtClean="0">
                <a:solidFill>
                  <a:schemeClr val="bg2">
                    <a:lumMod val="25000"/>
                  </a:schemeClr>
                </a:solidFill>
                <a:latin typeface="思源黑体 CN Bold" panose="020B0800000000000000" pitchFamily="34" charset="-122"/>
                <a:ea typeface="思源黑体 CN Bold" panose="020B0800000000000000" pitchFamily="34" charset="-122"/>
              </a:rPr>
              <a:t>flow</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拥</a:t>
            </a:r>
            <a:r>
              <a:rPr lang="zh-CN" altLang="en-US" dirty="0" smtClean="0">
                <a:solidFill>
                  <a:schemeClr val="bg2">
                    <a:lumMod val="25000"/>
                  </a:schemeClr>
                </a:solidFill>
                <a:latin typeface="思源黑体 CN Bold" panose="020B0800000000000000" pitchFamily="34" charset="-122"/>
                <a:ea typeface="思源黑体 CN Bold" panose="020B0800000000000000" pitchFamily="34" charset="-122"/>
              </a:rPr>
              <a:t>有庞大的吞吐量和优秀的性能，</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并保证了</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ACID(</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原子性、一致性、隔离性、持久性</a:t>
            </a:r>
            <a:r>
              <a:rPr lang="en-US" altLang="zh-CN" dirty="0">
                <a:solidFill>
                  <a:schemeClr val="bg2">
                    <a:lumMod val="25000"/>
                  </a:schemeClr>
                </a:solidFill>
                <a:latin typeface="思源黑体 CN Bold" panose="020B0800000000000000" pitchFamily="34" charset="-122"/>
                <a:ea typeface="思源黑体 CN Bold" panose="020B0800000000000000" pitchFamily="34" charset="-122"/>
              </a:rPr>
              <a:t>)</a:t>
            </a:r>
            <a:r>
              <a:rPr lang="zh-CN" altLang="en-US" dirty="0">
                <a:solidFill>
                  <a:schemeClr val="bg2">
                    <a:lumMod val="25000"/>
                  </a:schemeClr>
                </a:solidFill>
                <a:latin typeface="思源黑体 CN Bold" panose="020B0800000000000000" pitchFamily="34" charset="-122"/>
                <a:ea typeface="思源黑体 CN Bold" panose="020B0800000000000000" pitchFamily="34" charset="-122"/>
              </a:rPr>
              <a:t>。</a:t>
            </a:r>
          </a:p>
        </p:txBody>
      </p:sp>
    </p:spTree>
    <p:extLst>
      <p:ext uri="{BB962C8B-B14F-4D97-AF65-F5344CB8AC3E}">
        <p14:creationId xmlns:p14="http://schemas.microsoft.com/office/powerpoint/2010/main" val="5762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391</TotalTime>
  <Words>2026</Words>
  <Application>Microsoft Office PowerPoint</Application>
  <PresentationFormat>宽屏</PresentationFormat>
  <Paragraphs>75</Paragraphs>
  <Slides>15</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15</vt:i4>
      </vt:variant>
    </vt:vector>
  </HeadingPairs>
  <TitlesOfParts>
    <vt:vector size="21" baseType="lpstr">
      <vt:lpstr>等线</vt:lpstr>
      <vt:lpstr>等线 Light</vt:lpstr>
      <vt:lpstr>思源黑体 CN Bold</vt:lpstr>
      <vt:lpstr>思源黑体 CN Heavy</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mei</dc:creator>
  <cp:lastModifiedBy>mei</cp:lastModifiedBy>
  <cp:revision>22</cp:revision>
  <dcterms:created xsi:type="dcterms:W3CDTF">2022-05-30T00:55:38Z</dcterms:created>
  <dcterms:modified xsi:type="dcterms:W3CDTF">2022-06-06T18:25:17Z</dcterms:modified>
</cp:coreProperties>
</file>

<file path=docProps/thumbnail.jpeg>
</file>